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346" r:id="rId4"/>
    <p:sldId id="258" r:id="rId5"/>
    <p:sldId id="333" r:id="rId6"/>
    <p:sldId id="261" r:id="rId7"/>
    <p:sldId id="334" r:id="rId8"/>
    <p:sldId id="471" r:id="rId9"/>
  </p:sldIdLst>
  <p:sldSz cx="9144000" cy="5143500" type="screen16x9"/>
  <p:notesSz cx="6858000" cy="9144000"/>
  <p:embeddedFontLst>
    <p:embeddedFont>
      <p:font typeface="Anaheim" panose="020B0604020202020204" charset="0"/>
      <p:regular r:id="rId11"/>
    </p:embeddedFont>
    <p:embeddedFont>
      <p:font typeface="Bebas Neue" panose="020B0606020202050201" pitchFamily="34" charset="0"/>
      <p:regular r:id="rId12"/>
    </p:embeddedFont>
    <p:embeddedFont>
      <p:font typeface="Lexend Deca" panose="020B0604020202020204" charset="0"/>
      <p:regular r:id="rId13"/>
      <p:bold r:id="rId14"/>
    </p:embeddedFont>
    <p:embeddedFont>
      <p:font typeface="PT Sans" panose="020B0503020203020204" pitchFamily="34" charset="0"/>
      <p:regular r:id="rId15"/>
      <p:bold r:id="rId16"/>
      <p:italic r:id="rId17"/>
      <p:boldItalic r:id="rId18"/>
    </p:embeddedFont>
    <p:embeddedFont>
      <p:font typeface="Sarabun" panose="020B0604020202020204" charset="-34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hulXjDmc7Kr9q8q17HHk00gbBiF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8BA043-4D0A-79B0-F421-23FDBCA10799}" name="Pam Hurley" initials="PH" userId="Pam Hurley" providerId="None"/>
  <p188:author id="{B6E20FCE-302C-1140-E651-71B544EA1A43}" name="Pennington, Angela Nicole" initials="PAN" userId="S::penningtona3066@uhcl.edu::e1ef0bc5-7abb-4bcb-90b9-7440ee29dc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73" Type="http://customschemas.google.com/relationships/presentationmetadata" Target="metadata"/><Relationship Id="rId78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63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Okay, so going over objectives for this whole training session, we’ll be learning about taking a critical thinking or strategic approach to writing.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Then we’ll go over some pre-writing strategies, and how to analyze audience and purpose in your writing tasks.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This kind of all culminates in the end where we’ll talk about editing and using language effectively—because </a:t>
            </a:r>
            <a:r>
              <a:rPr lang="en-US" i="1" dirty="0"/>
              <a:t>how </a:t>
            </a:r>
            <a:r>
              <a:rPr lang="en-US" i="0" dirty="0"/>
              <a:t>you say something is just as important as </a:t>
            </a:r>
            <a:r>
              <a:rPr lang="en-US" i="1" dirty="0"/>
              <a:t>what </a:t>
            </a:r>
            <a:r>
              <a:rPr lang="en-US" i="0" dirty="0"/>
              <a:t>you’re saying.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i="0" dirty="0"/>
              <a:t>Any questions before we get started?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92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3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ctrTitle"/>
          </p:nvPr>
        </p:nvSpPr>
        <p:spPr>
          <a:xfrm>
            <a:off x="713225" y="1004925"/>
            <a:ext cx="3585300" cy="22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subTitle" idx="1"/>
          </p:nvPr>
        </p:nvSpPr>
        <p:spPr>
          <a:xfrm>
            <a:off x="713225" y="3455375"/>
            <a:ext cx="41619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0"/>
          <p:cNvSpPr>
            <a:spLocks noGrp="1"/>
          </p:cNvSpPr>
          <p:nvPr>
            <p:ph type="pic" idx="2"/>
          </p:nvPr>
        </p:nvSpPr>
        <p:spPr>
          <a:xfrm>
            <a:off x="5069725" y="0"/>
            <a:ext cx="40743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/>
          <a:srcRect l="16364" t="22603" r="17608" b="2155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004925"/>
            <a:ext cx="3585300" cy="22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55375"/>
            <a:ext cx="41619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dk1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069725" y="0"/>
            <a:ext cx="4074300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884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/>
          <a:srcRect l="37829" t="7712" b="39706"/>
          <a:stretch/>
        </p:blipFill>
        <p:spPr>
          <a:xfrm flipH="1"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194200" y="3031550"/>
            <a:ext cx="2663100" cy="15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3118725"/>
            <a:ext cx="1279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2742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269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 amt="10000"/>
          </a:blip>
          <a:srcRect r="27161" b="385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52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927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31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193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/>
          <a:srcRect t="48580" r="39131"/>
          <a:stretch/>
        </p:blipFill>
        <p:spPr>
          <a:xfrm flipH="1">
            <a:off x="-5" y="0"/>
            <a:ext cx="9144002" cy="513740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024025"/>
            <a:ext cx="4581300" cy="11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100">
                <a:solidFill>
                  <a:schemeClr val="accent1"/>
                </a:solidFill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6142075" y="1024025"/>
            <a:ext cx="2288700" cy="6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11"/>
          <p:cNvSpPr>
            <a:spLocks noGrp="1"/>
          </p:cNvSpPr>
          <p:nvPr>
            <p:ph type="pic" idx="2"/>
          </p:nvPr>
        </p:nvSpPr>
        <p:spPr>
          <a:xfrm>
            <a:off x="0" y="2922100"/>
            <a:ext cx="9144000" cy="2221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971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45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Opened blank ledger on gray background"/>
          <p:cNvPicPr preferRelativeResize="0"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</a:blip>
          <a:srcRect l="38087" b="38028"/>
          <a:stretch/>
        </p:blipFill>
        <p:spPr>
          <a:xfrm flipH="1">
            <a:off x="1428748" y="4834"/>
            <a:ext cx="7715252" cy="513866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797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2" y="1269563"/>
            <a:ext cx="80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2" y="3605418"/>
            <a:ext cx="80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3098348" y="1269563"/>
            <a:ext cx="80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3098348" y="3605418"/>
            <a:ext cx="80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720000" y="1784216"/>
            <a:ext cx="21309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3098346" y="1784216"/>
            <a:ext cx="21309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20000" y="4120101"/>
            <a:ext cx="21309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098346" y="4120101"/>
            <a:ext cx="21309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2" y="2437480"/>
            <a:ext cx="80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 hasCustomPrompt="1"/>
          </p:nvPr>
        </p:nvSpPr>
        <p:spPr>
          <a:xfrm>
            <a:off x="3098348" y="2437480"/>
            <a:ext cx="805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720000" y="2952163"/>
            <a:ext cx="21309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5"/>
          </p:nvPr>
        </p:nvSpPr>
        <p:spPr>
          <a:xfrm>
            <a:off x="3098346" y="2952163"/>
            <a:ext cx="21309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480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459425" y="1745250"/>
            <a:ext cx="32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4459425" y="2586050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0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1"/>
          <p:cNvSpPr txBox="1">
            <a:spLocks noGrp="1"/>
          </p:cNvSpPr>
          <p:nvPr>
            <p:ph type="title"/>
          </p:nvPr>
        </p:nvSpPr>
        <p:spPr>
          <a:xfrm>
            <a:off x="4938175" y="1987088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subTitle" idx="1"/>
          </p:nvPr>
        </p:nvSpPr>
        <p:spPr>
          <a:xfrm>
            <a:off x="4938175" y="2755912"/>
            <a:ext cx="3492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ans"/>
              <a:buNone/>
              <a:def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title" idx="2"/>
          </p:nvPr>
        </p:nvSpPr>
        <p:spPr>
          <a:xfrm>
            <a:off x="4938175" y="539500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ubTitle" idx="3"/>
          </p:nvPr>
        </p:nvSpPr>
        <p:spPr>
          <a:xfrm>
            <a:off x="4938175" y="1308325"/>
            <a:ext cx="3492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ans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 idx="4"/>
          </p:nvPr>
        </p:nvSpPr>
        <p:spPr>
          <a:xfrm>
            <a:off x="4938175" y="3434675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subTitle" idx="5"/>
          </p:nvPr>
        </p:nvSpPr>
        <p:spPr>
          <a:xfrm>
            <a:off x="4938175" y="4203499"/>
            <a:ext cx="3492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ans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" name="Google Shape;20;p41"/>
          <p:cNvSpPr>
            <a:spLocks noGrp="1"/>
          </p:cNvSpPr>
          <p:nvPr>
            <p:ph type="pic" idx="6"/>
          </p:nvPr>
        </p:nvSpPr>
        <p:spPr>
          <a:xfrm>
            <a:off x="0" y="0"/>
            <a:ext cx="41235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/>
          <a:srcRect l="50280" b="50355"/>
          <a:stretch/>
        </p:blipFill>
        <p:spPr>
          <a:xfrm>
            <a:off x="0" y="6094"/>
            <a:ext cx="7736114" cy="513740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828825" y="2691650"/>
            <a:ext cx="22404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3451796" y="2691650"/>
            <a:ext cx="22404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6074774" y="2691650"/>
            <a:ext cx="22404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4"/>
          </p:nvPr>
        </p:nvSpPr>
        <p:spPr>
          <a:xfrm>
            <a:off x="828825" y="2213950"/>
            <a:ext cx="22404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3451800" y="2213950"/>
            <a:ext cx="22404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6"/>
          </p:nvPr>
        </p:nvSpPr>
        <p:spPr>
          <a:xfrm>
            <a:off x="6074775" y="2213950"/>
            <a:ext cx="22404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13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 amt="20000"/>
          </a:blip>
          <a:srcRect t="15569"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1365050" y="1856000"/>
            <a:ext cx="276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2"/>
          </p:nvPr>
        </p:nvSpPr>
        <p:spPr>
          <a:xfrm>
            <a:off x="4966742" y="1856000"/>
            <a:ext cx="276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3"/>
          </p:nvPr>
        </p:nvSpPr>
        <p:spPr>
          <a:xfrm>
            <a:off x="1365050" y="3649100"/>
            <a:ext cx="276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4"/>
          </p:nvPr>
        </p:nvSpPr>
        <p:spPr>
          <a:xfrm>
            <a:off x="4966742" y="3649100"/>
            <a:ext cx="2769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5"/>
          </p:nvPr>
        </p:nvSpPr>
        <p:spPr>
          <a:xfrm>
            <a:off x="1365050" y="1486450"/>
            <a:ext cx="2769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6"/>
          </p:nvPr>
        </p:nvSpPr>
        <p:spPr>
          <a:xfrm>
            <a:off x="1365050" y="3279625"/>
            <a:ext cx="2769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7"/>
          </p:nvPr>
        </p:nvSpPr>
        <p:spPr>
          <a:xfrm>
            <a:off x="4966715" y="1486450"/>
            <a:ext cx="2769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8"/>
          </p:nvPr>
        </p:nvSpPr>
        <p:spPr>
          <a:xfrm>
            <a:off x="4966715" y="3279625"/>
            <a:ext cx="2769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49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 amt="10000"/>
          </a:blip>
          <a:srcRect r="27161" b="385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 hasCustomPrompt="1"/>
          </p:nvPr>
        </p:nvSpPr>
        <p:spPr>
          <a:xfrm>
            <a:off x="4938175" y="1987088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4938175" y="2755912"/>
            <a:ext cx="34926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ans"/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 idx="2" hasCustomPrompt="1"/>
          </p:nvPr>
        </p:nvSpPr>
        <p:spPr>
          <a:xfrm>
            <a:off x="4938175" y="53950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3"/>
          </p:nvPr>
        </p:nvSpPr>
        <p:spPr>
          <a:xfrm>
            <a:off x="4938175" y="1308325"/>
            <a:ext cx="34926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ans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4" hasCustomPrompt="1"/>
          </p:nvPr>
        </p:nvSpPr>
        <p:spPr>
          <a:xfrm>
            <a:off x="4938175" y="3434675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dk2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5"/>
          </p:nvPr>
        </p:nvSpPr>
        <p:spPr>
          <a:xfrm>
            <a:off x="4938175" y="4203499"/>
            <a:ext cx="34926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ans"/>
              <a:buNone/>
              <a:defRPr>
                <a:solidFill>
                  <a:schemeClr val="dk1"/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>
            <a:spLocks noGrp="1"/>
          </p:cNvSpPr>
          <p:nvPr>
            <p:ph type="pic" idx="6"/>
          </p:nvPr>
        </p:nvSpPr>
        <p:spPr>
          <a:xfrm>
            <a:off x="0" y="0"/>
            <a:ext cx="4123500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879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2"/>
          <a:srcRect r="21395" b="33598"/>
          <a:stretch/>
        </p:blipFill>
        <p:spPr>
          <a:xfrm flipH="1">
            <a:off x="-1" y="6094"/>
            <a:ext cx="9143997" cy="513740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 rot="-5400000">
            <a:off x="2903250" y="83450"/>
            <a:ext cx="1617300" cy="742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830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2">
            <a:alphaModFix amt="10000"/>
          </a:blip>
          <a:srcRect r="27161" b="3850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/>
          <p:nvPr/>
        </p:nvSpPr>
        <p:spPr>
          <a:xfrm>
            <a:off x="754900" y="50"/>
            <a:ext cx="159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679775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title" idx="2"/>
          </p:nvPr>
        </p:nvSpPr>
        <p:spPr>
          <a:xfrm>
            <a:off x="720002" y="1269563"/>
            <a:ext cx="8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title" idx="3"/>
          </p:nvPr>
        </p:nvSpPr>
        <p:spPr>
          <a:xfrm>
            <a:off x="720002" y="3605418"/>
            <a:ext cx="8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title" idx="4"/>
          </p:nvPr>
        </p:nvSpPr>
        <p:spPr>
          <a:xfrm>
            <a:off x="3098348" y="1269563"/>
            <a:ext cx="8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title" idx="5"/>
          </p:nvPr>
        </p:nvSpPr>
        <p:spPr>
          <a:xfrm>
            <a:off x="3098348" y="3605418"/>
            <a:ext cx="8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ubTitle" idx="1"/>
          </p:nvPr>
        </p:nvSpPr>
        <p:spPr>
          <a:xfrm>
            <a:off x="720000" y="1784216"/>
            <a:ext cx="2130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ubTitle" idx="6"/>
          </p:nvPr>
        </p:nvSpPr>
        <p:spPr>
          <a:xfrm>
            <a:off x="3098346" y="1784216"/>
            <a:ext cx="2130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subTitle" idx="7"/>
          </p:nvPr>
        </p:nvSpPr>
        <p:spPr>
          <a:xfrm>
            <a:off x="720000" y="4120101"/>
            <a:ext cx="2130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subTitle" idx="8"/>
          </p:nvPr>
        </p:nvSpPr>
        <p:spPr>
          <a:xfrm>
            <a:off x="3098346" y="4120101"/>
            <a:ext cx="2130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title" idx="9"/>
          </p:nvPr>
        </p:nvSpPr>
        <p:spPr>
          <a:xfrm>
            <a:off x="720002" y="2437480"/>
            <a:ext cx="8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title" idx="13"/>
          </p:nvPr>
        </p:nvSpPr>
        <p:spPr>
          <a:xfrm>
            <a:off x="3098348" y="2437480"/>
            <a:ext cx="805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ubTitle" idx="14"/>
          </p:nvPr>
        </p:nvSpPr>
        <p:spPr>
          <a:xfrm>
            <a:off x="720000" y="2952163"/>
            <a:ext cx="2130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subTitle" idx="15"/>
          </p:nvPr>
        </p:nvSpPr>
        <p:spPr>
          <a:xfrm>
            <a:off x="3098346" y="2952163"/>
            <a:ext cx="2130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5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0"/>
          <p:cNvSpPr txBox="1">
            <a:spLocks noGrp="1"/>
          </p:cNvSpPr>
          <p:nvPr>
            <p:ph type="title"/>
          </p:nvPr>
        </p:nvSpPr>
        <p:spPr>
          <a:xfrm>
            <a:off x="4459425" y="1745250"/>
            <a:ext cx="323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subTitle" idx="1"/>
          </p:nvPr>
        </p:nvSpPr>
        <p:spPr>
          <a:xfrm>
            <a:off x="4459425" y="2586050"/>
            <a:ext cx="32331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1"/>
          <p:cNvSpPr/>
          <p:nvPr/>
        </p:nvSpPr>
        <p:spPr>
          <a:xfrm rot="-5400000">
            <a:off x="2903250" y="83450"/>
            <a:ext cx="1617300" cy="742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/>
          <a:srcRect l="50280" b="50355"/>
          <a:stretch/>
        </p:blipFill>
        <p:spPr>
          <a:xfrm>
            <a:off x="0" y="6094"/>
            <a:ext cx="7736114" cy="513740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828825" y="2691650"/>
            <a:ext cx="22404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3451796" y="2691650"/>
            <a:ext cx="22404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6074774" y="2691650"/>
            <a:ext cx="22404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4"/>
          </p:nvPr>
        </p:nvSpPr>
        <p:spPr>
          <a:xfrm>
            <a:off x="828825" y="2213950"/>
            <a:ext cx="22404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3451800" y="2213950"/>
            <a:ext cx="22404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6"/>
          </p:nvPr>
        </p:nvSpPr>
        <p:spPr>
          <a:xfrm>
            <a:off x="6074775" y="2213950"/>
            <a:ext cx="22404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+mn-lt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0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9" descr="Close up of pages of an open book in a bright studio"/>
          <p:cNvPicPr preferRelativeResize="0"/>
          <p:nvPr/>
        </p:nvPicPr>
        <p:blipFill rotWithShape="1">
          <a:blip r:embed="rId11">
            <a:alphaModFix amt="20000"/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arabun"/>
              <a:buChar char="●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■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●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■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●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arabun"/>
              <a:buChar char="■"/>
              <a:defRPr sz="1200" b="0" i="0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arabun"/>
              <a:buChar char="●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■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●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■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●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arabun"/>
              <a:buChar char="■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10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>
            <a:off x="0" y="863475"/>
            <a:ext cx="9144000" cy="252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713225" y="1004925"/>
            <a:ext cx="3585300" cy="22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800">
                <a:solidFill>
                  <a:schemeClr val="dk2"/>
                </a:solidFill>
              </a:rPr>
              <a:t>Alignment</a:t>
            </a:r>
            <a:br>
              <a:rPr lang="en-US" sz="4800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63" name="Google Shape;63;p1" descr="Close-up of person writing in notebook while typing on a laptop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595" r="23596"/>
          <a:stretch/>
        </p:blipFill>
        <p:spPr>
          <a:xfrm>
            <a:off x="5069725" y="0"/>
            <a:ext cx="40742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0" y="4928056"/>
            <a:ext cx="16450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Copyright 2023. All rights reserved.</a:t>
            </a:r>
            <a:endParaRPr/>
          </a:p>
        </p:txBody>
      </p:sp>
      <p:pic>
        <p:nvPicPr>
          <p:cNvPr id="65" name="Google Shape;65;p1" descr="A black and blu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501" y="3290773"/>
            <a:ext cx="3957005" cy="1978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/>
          <p:nvPr/>
        </p:nvSpPr>
        <p:spPr>
          <a:xfrm>
            <a:off x="0" y="1668162"/>
            <a:ext cx="9144000" cy="27323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1CB10-3738-FFE3-8D55-E34B1635DE91}"/>
              </a:ext>
            </a:extLst>
          </p:cNvPr>
          <p:cNvSpPr txBox="1"/>
          <p:nvPr/>
        </p:nvSpPr>
        <p:spPr>
          <a:xfrm>
            <a:off x="0" y="4928056"/>
            <a:ext cx="16450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Copyright 2023. All rights reserved.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C2D9FFE-E098-7A40-88D3-236251F9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854" y="1668162"/>
            <a:ext cx="3759921" cy="2541887"/>
          </a:xfrm>
        </p:spPr>
        <p:txBody>
          <a:bodyPr anchor="ctr"/>
          <a:lstStyle/>
          <a:p>
            <a:r>
              <a:rPr lang="en-US" sz="1100" dirty="0">
                <a:solidFill>
                  <a:schemeClr val="bg2"/>
                </a:solidFill>
              </a:rPr>
              <a:t>Instructor Bio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4A91402-4B3F-B6ED-B01A-35156E5E03B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572000" y="539499"/>
            <a:ext cx="3858775" cy="1240327"/>
          </a:xfrm>
        </p:spPr>
        <p:txBody>
          <a:bodyPr/>
          <a:lstStyle/>
          <a:p>
            <a:r>
              <a:rPr lang="en-US" dirty="0"/>
              <a:t>Instructor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1C53619-1413-3735-E665-33E3CC80C7F1}"/>
              </a:ext>
            </a:extLst>
          </p:cNvPr>
          <p:cNvSpPr>
            <a:spLocks noGrp="1"/>
          </p:cNvSpPr>
          <p:nvPr>
            <p:ph type="pic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black and blue logo&#10;&#10;Description automatically generated">
            <a:extLst>
              <a:ext uri="{FF2B5EF4-FFF2-40B4-BE49-F238E27FC236}">
                <a16:creationId xmlns:a16="http://schemas.microsoft.com/office/drawing/2014/main" id="{36F2FA50-943F-FBC9-FABB-9E6841992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80" y="0"/>
            <a:ext cx="2480654" cy="12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7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679775" y="727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4800"/>
              <a:t>Objectives</a:t>
            </a:r>
            <a:br>
              <a:rPr lang="en-US" sz="4800"/>
            </a:br>
            <a:r>
              <a:rPr lang="en-US" sz="2400"/>
              <a:t>In this meeting, you will…</a:t>
            </a:r>
            <a:endParaRPr sz="4800"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469147" y="2123181"/>
            <a:ext cx="2638195" cy="1008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Critically think about root causes of communication performance gaps</a:t>
            </a:r>
            <a:endParaRPr sz="1800"/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6"/>
          </p:nvPr>
        </p:nvSpPr>
        <p:spPr>
          <a:xfrm>
            <a:off x="3171291" y="3878862"/>
            <a:ext cx="3415625" cy="127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Develop strategies to ensure that a partnership with Hurley Write adds long-term value to your organization</a:t>
            </a:r>
            <a:endParaRPr sz="1800"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7"/>
          </p:nvPr>
        </p:nvSpPr>
        <p:spPr>
          <a:xfrm>
            <a:off x="3171291" y="2123211"/>
            <a:ext cx="3415625" cy="110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Be introduced to Hurley Write’s approach to improving communication</a:t>
            </a:r>
            <a:endParaRPr sz="1800" dirty="0"/>
          </a:p>
        </p:txBody>
      </p:sp>
      <p:cxnSp>
        <p:nvCxnSpPr>
          <p:cNvPr id="86" name="Google Shape;86;p3"/>
          <p:cNvCxnSpPr/>
          <p:nvPr/>
        </p:nvCxnSpPr>
        <p:spPr>
          <a:xfrm>
            <a:off x="556648" y="2060626"/>
            <a:ext cx="523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3"/>
          <p:cNvCxnSpPr/>
          <p:nvPr/>
        </p:nvCxnSpPr>
        <p:spPr>
          <a:xfrm>
            <a:off x="3258792" y="2060633"/>
            <a:ext cx="523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3"/>
          <p:cNvCxnSpPr/>
          <p:nvPr/>
        </p:nvCxnSpPr>
        <p:spPr>
          <a:xfrm>
            <a:off x="3299721" y="3816307"/>
            <a:ext cx="523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3"/>
          <p:cNvSpPr/>
          <p:nvPr/>
        </p:nvSpPr>
        <p:spPr>
          <a:xfrm>
            <a:off x="6666415" y="0"/>
            <a:ext cx="681210" cy="5154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subTitle" idx="14"/>
          </p:nvPr>
        </p:nvSpPr>
        <p:spPr>
          <a:xfrm>
            <a:off x="469148" y="3878892"/>
            <a:ext cx="2622644" cy="97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Define your role in communication improvement</a:t>
            </a:r>
            <a:endParaRPr sz="1800" dirty="0"/>
          </a:p>
        </p:txBody>
      </p:sp>
      <p:cxnSp>
        <p:nvCxnSpPr>
          <p:cNvPr id="91" name="Google Shape;91;p3"/>
          <p:cNvCxnSpPr/>
          <p:nvPr/>
        </p:nvCxnSpPr>
        <p:spPr>
          <a:xfrm>
            <a:off x="556648" y="3815327"/>
            <a:ext cx="523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"/>
          <p:cNvSpPr txBox="1"/>
          <p:nvPr/>
        </p:nvSpPr>
        <p:spPr>
          <a:xfrm>
            <a:off x="0" y="4928056"/>
            <a:ext cx="16450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2023. All rights reserved.</a:t>
            </a:r>
            <a:endParaRPr/>
          </a:p>
        </p:txBody>
      </p:sp>
      <p:pic>
        <p:nvPicPr>
          <p:cNvPr id="93" name="Google Shape;93;p3" descr="Left Brai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26" y="1483012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 descr="Magnifying glas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0790" y="1483012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 descr="Playboo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926" y="3210346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 descr="Clipboard Checked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0790" y="3210346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 descr="A black and blue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75664" y="-123767"/>
            <a:ext cx="1568336" cy="78416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7380875" y="1221900"/>
            <a:ext cx="176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Expectations VS Standards</a:t>
            </a:r>
            <a:endParaRPr sz="4800" dirty="0"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5"/>
          </p:nvPr>
        </p:nvSpPr>
        <p:spPr>
          <a:xfrm>
            <a:off x="592409" y="2795235"/>
            <a:ext cx="7395118" cy="11336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i="1" spc="-5" dirty="0">
                <a:solidFill>
                  <a:srgbClr val="2424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en-US" sz="1800" i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en-US" sz="1800" b="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is a level of quality, something that is accepted as a norm, and generally used as a basis for judgment. </a:t>
            </a:r>
            <a:endParaRPr lang="en-US" sz="18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1" name="Google Shape;241;p34"/>
          <p:cNvSpPr txBox="1">
            <a:spLocks noGrp="1"/>
          </p:cNvSpPr>
          <p:nvPr>
            <p:ph type="subTitle" idx="6"/>
          </p:nvPr>
        </p:nvSpPr>
        <p:spPr>
          <a:xfrm>
            <a:off x="592409" y="1305643"/>
            <a:ext cx="7395118" cy="14895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spc="-5" dirty="0">
                <a:solidFill>
                  <a:srgbClr val="2424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 </a:t>
            </a:r>
            <a:r>
              <a:rPr lang="en-US" sz="1800" i="1" dirty="0">
                <a:solidFill>
                  <a:schemeClr val="accent2"/>
                </a:solidFill>
                <a:effectLst/>
                <a:cs typeface="Times New Roman" panose="02020603050405020304" pitchFamily="18" charset="0"/>
              </a:rPr>
              <a:t>expectation</a:t>
            </a:r>
            <a:r>
              <a:rPr lang="en-US" sz="1800" b="0" i="1" dirty="0">
                <a:effectLst/>
              </a:rPr>
              <a:t> is a strong belief that something is going to happen in the future, or a feeling that someone or something is going to achieve something. </a:t>
            </a:r>
            <a:endParaRPr sz="1800" b="0" dirty="0"/>
          </a:p>
        </p:txBody>
      </p:sp>
      <p:sp>
        <p:nvSpPr>
          <p:cNvPr id="260" name="Google Shape;260;p34"/>
          <p:cNvSpPr/>
          <p:nvPr/>
        </p:nvSpPr>
        <p:spPr>
          <a:xfrm>
            <a:off x="0" y="4216825"/>
            <a:ext cx="91440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6" name="Picture 20">
            <a:extLst>
              <a:ext uri="{FF2B5EF4-FFF2-40B4-BE49-F238E27FC236}">
                <a16:creationId xmlns:a16="http://schemas.microsoft.com/office/drawing/2014/main" id="{F3F6CA33-3AE3-0922-7F73-76C395B4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8" y="4838700"/>
            <a:ext cx="105487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8B55F06-D16B-8322-04D8-89F16FEC03DD}"/>
              </a:ext>
            </a:extLst>
          </p:cNvPr>
          <p:cNvSpPr txBox="1"/>
          <p:nvPr/>
        </p:nvSpPr>
        <p:spPr>
          <a:xfrm>
            <a:off x="0" y="4928056"/>
            <a:ext cx="16450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Copyright 2023.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1936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0" y="-6788"/>
            <a:ext cx="9212366" cy="13337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0" y="4928056"/>
            <a:ext cx="16450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2023. All rights reserved.</a:t>
            </a:r>
            <a:endParaRPr/>
          </a:p>
        </p:txBody>
      </p:sp>
      <p:pic>
        <p:nvPicPr>
          <p:cNvPr id="126" name="Google Shape;126;p14" descr="A black and blu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5664" y="-123767"/>
            <a:ext cx="1568336" cy="78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0" y="73444"/>
            <a:ext cx="9075633" cy="125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SMART Goals</a:t>
            </a:r>
            <a:endParaRPr dirty="0"/>
          </a:p>
        </p:txBody>
      </p:sp>
      <p:grpSp>
        <p:nvGrpSpPr>
          <p:cNvPr id="128" name="Google Shape;128;p14"/>
          <p:cNvGrpSpPr/>
          <p:nvPr/>
        </p:nvGrpSpPr>
        <p:grpSpPr>
          <a:xfrm>
            <a:off x="1156542" y="1355398"/>
            <a:ext cx="7087572" cy="3544201"/>
            <a:chOff x="0" y="28456"/>
            <a:chExt cx="7087572" cy="3544201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190816"/>
              <a:ext cx="7087572" cy="4677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2855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190816"/>
              <a:ext cx="7087572" cy="467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0050" tIns="229100" rIns="550050" bIns="78225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communication performance gaps do we want to close?</a:t>
              </a:r>
              <a:endParaRPr dirty="0"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54378" y="28456"/>
              <a:ext cx="4961300" cy="324720"/>
            </a:xfrm>
            <a:prstGeom prst="roundRect">
              <a:avLst>
                <a:gd name="adj" fmla="val 16667"/>
              </a:avLst>
            </a:prstGeom>
            <a:solidFill>
              <a:srgbClr val="28558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370230" y="44308"/>
              <a:ext cx="4929596" cy="293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525" tIns="0" rIns="18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0" y="880352"/>
              <a:ext cx="7087572" cy="4677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B669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0" y="880352"/>
              <a:ext cx="7087572" cy="467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0050" tIns="229100" rIns="550050" bIns="78225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will we know when we’ve progressed toward improving performance?</a:t>
              </a:r>
              <a:endParaRPr dirty="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54378" y="717992"/>
              <a:ext cx="4961300" cy="324720"/>
            </a:xfrm>
            <a:prstGeom prst="roundRect">
              <a:avLst>
                <a:gd name="adj" fmla="val 16667"/>
              </a:avLst>
            </a:prstGeom>
            <a:solidFill>
              <a:srgbClr val="3B66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370230" y="733844"/>
              <a:ext cx="4929596" cy="293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525" tIns="0" rIns="18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Measurable</a:t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0" y="1569887"/>
              <a:ext cx="7087572" cy="4677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278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0" y="1569887"/>
              <a:ext cx="7087572" cy="467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0050" tIns="229100" rIns="550050" bIns="78225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what extent is it possible to address this performance gap?</a:t>
              </a:r>
              <a:endParaRPr dirty="0"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354378" y="1407527"/>
              <a:ext cx="4961300" cy="324720"/>
            </a:xfrm>
            <a:prstGeom prst="roundRect">
              <a:avLst>
                <a:gd name="adj" fmla="val 16667"/>
              </a:avLst>
            </a:prstGeom>
            <a:solidFill>
              <a:srgbClr val="5278A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370230" y="1423379"/>
              <a:ext cx="4929596" cy="293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525" tIns="0" rIns="18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Achievable</a:t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0" y="2259422"/>
              <a:ext cx="7087572" cy="4677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68D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0" y="2259422"/>
              <a:ext cx="7087572" cy="467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0050" tIns="229100" rIns="550050" bIns="78225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Does this improvement contribute to our organization’s growth, revenue, and/or success?</a:t>
              </a:r>
              <a:endParaRPr dirty="0"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354378" y="2097062"/>
              <a:ext cx="4961300" cy="324720"/>
            </a:xfrm>
            <a:prstGeom prst="roundRect">
              <a:avLst>
                <a:gd name="adj" fmla="val 16667"/>
              </a:avLst>
            </a:prstGeom>
            <a:solidFill>
              <a:srgbClr val="768D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370230" y="2112914"/>
              <a:ext cx="4929596" cy="293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525" tIns="0" rIns="18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Relevant</a:t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0" y="2948957"/>
              <a:ext cx="7087572" cy="6237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7A5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0" y="2948957"/>
              <a:ext cx="7087572" cy="6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0050" tIns="229100" rIns="550050" bIns="78225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When do we want to start seeing results from the improvement? Are there milestones or deadlines to keep in mind?</a:t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354378" y="2786597"/>
              <a:ext cx="4961300" cy="324720"/>
            </a:xfrm>
            <a:prstGeom prst="roundRect">
              <a:avLst>
                <a:gd name="adj" fmla="val 16667"/>
              </a:avLst>
            </a:prstGeom>
            <a:solidFill>
              <a:srgbClr val="97A5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370230" y="2802449"/>
              <a:ext cx="4929596" cy="293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7525" tIns="0" rIns="18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Time-Bound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Expectations VS Standards</a:t>
            </a:r>
            <a:endParaRPr sz="4800"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subTitle" idx="6"/>
          </p:nvPr>
        </p:nvSpPr>
        <p:spPr>
          <a:xfrm>
            <a:off x="694010" y="1979095"/>
            <a:ext cx="7395118" cy="18539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-5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Expectations</a:t>
            </a:r>
            <a:r>
              <a:rPr lang="en-US" sz="1800" b="0" spc="-5" dirty="0">
                <a:solidFill>
                  <a:srgbClr val="2424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are internal and can lead to disappointment when they’re incongruent with what others deliver.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0" spc="-5" dirty="0">
              <a:solidFill>
                <a:srgbClr val="24242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1800" spc="-5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r>
              <a:rPr lang="en-US" sz="1800" b="0" spc="-5" dirty="0">
                <a:solidFill>
                  <a:srgbClr val="2424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are factual: they’re the baseline of quality that drives effective actions and good decision making. </a:t>
            </a:r>
            <a:endParaRPr lang="en-US" sz="18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0" y="4216825"/>
            <a:ext cx="91440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6" name="Picture 20">
            <a:extLst>
              <a:ext uri="{FF2B5EF4-FFF2-40B4-BE49-F238E27FC236}">
                <a16:creationId xmlns:a16="http://schemas.microsoft.com/office/drawing/2014/main" id="{F3F6CA33-3AE3-0922-7F73-76C395B4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8" y="4838700"/>
            <a:ext cx="105487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8B55F06-D16B-8322-04D8-89F16FEC03DD}"/>
              </a:ext>
            </a:extLst>
          </p:cNvPr>
          <p:cNvSpPr txBox="1"/>
          <p:nvPr/>
        </p:nvSpPr>
        <p:spPr>
          <a:xfrm>
            <a:off x="0" y="4928056"/>
            <a:ext cx="16450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Copyright 2023.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309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A64D-A64B-BDEC-E793-635BD5F4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6" y="1069963"/>
            <a:ext cx="7704000" cy="5727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Our Workshop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F4843-6701-6AE7-510A-1A5B4A226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Consistent attendance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Participation in exercises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 distractions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501D9A-5B56-877B-C396-1AA773A74AC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Materials ready before workshop begins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11070D-B07F-F8D0-6058-C5DAD7895D0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Respectful feedback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Open discussion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1990E00-C0B8-655A-6CB6-5F1400CED62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0DC5EC9-0D21-08BB-B694-06CBA49F99DC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7C18196-83DA-CCC0-8A46-5A94CEB581C7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pPr marL="0" indent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  <p:sp>
        <p:nvSpPr>
          <p:cNvPr id="9" name="Google Shape;260;p34">
            <a:extLst>
              <a:ext uri="{FF2B5EF4-FFF2-40B4-BE49-F238E27FC236}">
                <a16:creationId xmlns:a16="http://schemas.microsoft.com/office/drawing/2014/main" id="{5797341C-ED02-1506-7E23-27C2B3DF26DA}"/>
              </a:ext>
            </a:extLst>
          </p:cNvPr>
          <p:cNvSpPr/>
          <p:nvPr/>
        </p:nvSpPr>
        <p:spPr>
          <a:xfrm>
            <a:off x="0" y="4216825"/>
            <a:ext cx="91440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191;p21">
            <a:extLst>
              <a:ext uri="{FF2B5EF4-FFF2-40B4-BE49-F238E27FC236}">
                <a16:creationId xmlns:a16="http://schemas.microsoft.com/office/drawing/2014/main" id="{4FBF86B0-43A0-F4E3-6CF0-47BECDD3BE64}"/>
              </a:ext>
            </a:extLst>
          </p:cNvPr>
          <p:cNvSpPr txBox="1"/>
          <p:nvPr/>
        </p:nvSpPr>
        <p:spPr>
          <a:xfrm>
            <a:off x="48253" y="4864856"/>
            <a:ext cx="16450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Copyright 2023. All rights reserved.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192;p21" descr="A black and blue logo&#10;&#10;Description automatically generated">
            <a:extLst>
              <a:ext uri="{FF2B5EF4-FFF2-40B4-BE49-F238E27FC236}">
                <a16:creationId xmlns:a16="http://schemas.microsoft.com/office/drawing/2014/main" id="{695FA63B-AA14-45EC-E259-804A4CBE55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554" y="196036"/>
            <a:ext cx="1792128" cy="89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58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xecutive Design Pitch Deck by Slidesgo">
  <a:themeElements>
    <a:clrScheme name="Hurley Wri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6095"/>
      </a:accent1>
      <a:accent2>
        <a:srgbClr val="E96A3F"/>
      </a:accent2>
      <a:accent3>
        <a:srgbClr val="A5A5A5"/>
      </a:accent3>
      <a:accent4>
        <a:srgbClr val="5BBA5A"/>
      </a:accent4>
      <a:accent5>
        <a:srgbClr val="306095"/>
      </a:accent5>
      <a:accent6>
        <a:srgbClr val="5BBA5A"/>
      </a:accent6>
      <a:hlink>
        <a:srgbClr val="306095"/>
      </a:hlink>
      <a:folHlink>
        <a:srgbClr val="E96A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 Design Pitch Deck by Slidesgo">
  <a:themeElements>
    <a:clrScheme name="Hurley Write Br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06095"/>
      </a:accent1>
      <a:accent2>
        <a:srgbClr val="E96A3F"/>
      </a:accent2>
      <a:accent3>
        <a:srgbClr val="A5A5A5"/>
      </a:accent3>
      <a:accent4>
        <a:srgbClr val="5BBA5A"/>
      </a:accent4>
      <a:accent5>
        <a:srgbClr val="306095"/>
      </a:accent5>
      <a:accent6>
        <a:srgbClr val="5BBA5A"/>
      </a:accent6>
      <a:hlink>
        <a:srgbClr val="306095"/>
      </a:hlink>
      <a:folHlink>
        <a:srgbClr val="E96A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384</Words>
  <Application>Microsoft Office PowerPoint</Application>
  <PresentationFormat>On-screen Show (16:9)</PresentationFormat>
  <Paragraphs>54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Anaheim</vt:lpstr>
      <vt:lpstr>PT Sans</vt:lpstr>
      <vt:lpstr>Sarabun</vt:lpstr>
      <vt:lpstr>Times New Roman</vt:lpstr>
      <vt:lpstr>Lexend Deca</vt:lpstr>
      <vt:lpstr>Bebas Neue</vt:lpstr>
      <vt:lpstr>Executive Design Pitch Deck by Slidesgo</vt:lpstr>
      <vt:lpstr>1_Executive Design Pitch Deck by Slidesgo</vt:lpstr>
      <vt:lpstr>Alignment </vt:lpstr>
      <vt:lpstr>Instructor Bio</vt:lpstr>
      <vt:lpstr>Objectives In this meeting, you will…</vt:lpstr>
      <vt:lpstr>Expectations VS Standards</vt:lpstr>
      <vt:lpstr>PowerPoint Presentation</vt:lpstr>
      <vt:lpstr>Expectations VS Standards</vt:lpstr>
      <vt:lpstr>Our Workshop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</dc:title>
  <dc:creator>Angie Pennington</dc:creator>
  <cp:lastModifiedBy>Pennington, Angela Nicole</cp:lastModifiedBy>
  <cp:revision>13</cp:revision>
  <dcterms:modified xsi:type="dcterms:W3CDTF">2024-04-30T13:50:21Z</dcterms:modified>
</cp:coreProperties>
</file>